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0"/>
  </p:notesMasterIdLst>
  <p:handoutMasterIdLst>
    <p:handoutMasterId r:id="rId21"/>
  </p:handoutMasterIdLst>
  <p:sldIdLst>
    <p:sldId id="350" r:id="rId5"/>
    <p:sldId id="356" r:id="rId6"/>
    <p:sldId id="361" r:id="rId7"/>
    <p:sldId id="364" r:id="rId8"/>
    <p:sldId id="365" r:id="rId9"/>
    <p:sldId id="366" r:id="rId10"/>
    <p:sldId id="368" r:id="rId11"/>
    <p:sldId id="369" r:id="rId12"/>
    <p:sldId id="372" r:id="rId13"/>
    <p:sldId id="367" r:id="rId14"/>
    <p:sldId id="370" r:id="rId15"/>
    <p:sldId id="373" r:id="rId16"/>
    <p:sldId id="371" r:id="rId17"/>
    <p:sldId id="363" r:id="rId18"/>
    <p:sldId id="3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720" autoAdjust="0"/>
  </p:normalViewPr>
  <p:slideViewPr>
    <p:cSldViewPr snapToGrid="0">
      <p:cViewPr varScale="1">
        <p:scale>
          <a:sx n="75" d="100"/>
          <a:sy n="75" d="100"/>
        </p:scale>
        <p:origin x="144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60DA6-6E6F-47BF-9680-1B030F525D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F140D-2B48-4E31-9E97-08B68ABBAC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9B87D-E8CF-49AE-9326-2FEED2392F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139CE-3E4D-4224-B157-2D29EC10FE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F2453-9E16-47FE-A8ED-4661246DE59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6E9EA-D950-424A-BC92-F6794D6E5D6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10C66-2FF2-41F8-98FA-BE49833696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851A3FD-B717-4588-9809-4FFAC5FF47A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85929-1018-4370-A170-074C414B22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4536E-AD08-4371-85E9-A816C30B6A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78EA5-216B-41F7-80D1-9ED07FFDB6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2CC63-C628-4456-9B92-DA4E670BAC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2D896-6ACC-40D7-8D8B-F9AF3E7DE1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F7A1E-B7E2-4E9C-A66C-BCE08900C5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0184F-2619-4333-B49F-C7ACE8B2C3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A1C65-B00C-4CA4-83B6-3DFA3DF9629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6DFD4-BF8C-4939-874D-85B7DF95676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3856F-38E9-4BBF-93D8-0F8AC2E0E6C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February 12, 2024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5" y="696287"/>
            <a:ext cx="5491571" cy="2128572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SPRAWOZDANIE Z DZIAŁALNOŚCI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SECI WSPÓŁPRACY I SAMOKSZTAŁCENIA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NAUCZYCIELI WYCHOWAWCÓW ŚWIETLIC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6" y="4532775"/>
            <a:ext cx="5491570" cy="95333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kwiecień-grudzień 2023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dirty="0"/>
              <a:t>Koordynator: mgr Marta Kaczmarska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198465" cy="61086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Spotkanie V </a:t>
            </a:r>
            <a:r>
              <a:rPr lang="pl-PL" sz="1800" b="0" dirty="0"/>
              <a:t>(16.11.2023)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6EBD1-94B3-DF2D-AD76-EB0D3BB622C3}"/>
              </a:ext>
            </a:extLst>
          </p:cNvPr>
          <p:cNvSpPr txBox="1"/>
          <p:nvPr/>
        </p:nvSpPr>
        <p:spPr>
          <a:xfrm>
            <a:off x="964023" y="2202913"/>
            <a:ext cx="9303391" cy="299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spcAft>
                <a:spcPts val="100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l-PL" b="1" dirty="0"/>
              <a:t>Nasze ostatnie szkolenie poprowadziła P. dr Agnieszka Lasota. Rozmawiałyśmy nt. „Jak dbać o własne zdrowie psychiczne?”</a:t>
            </a:r>
          </a:p>
          <a:p>
            <a:r>
              <a:rPr lang="pl-PL" dirty="0"/>
              <a:t>Nasze spotkanie rozpoczęłyśmy od ciekawego ćwiczenia, które pokazało nam jak ważne jest zorganizowanie sobie we właściwy sposób przestrzeni do pracy. </a:t>
            </a:r>
          </a:p>
          <a:p>
            <a:r>
              <a:rPr lang="pl-PL" dirty="0"/>
              <a:t>Następne ćwiczenia pokazały nam, jak można z siebie „strzepnąć stres”. Bardzo ważne jest zrozumienie, że jeżeli na coś, nie mam wpływu, to „nie karmię się negatywnymi emocjami”.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854C1-DDCD-A87B-F77A-E087DCAC3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609" y="4957893"/>
            <a:ext cx="3024405" cy="1774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542B48-8C11-95A3-D745-FBC6C48AFE7A}"/>
              </a:ext>
            </a:extLst>
          </p:cNvPr>
          <p:cNvSpPr txBox="1"/>
          <p:nvPr/>
        </p:nvSpPr>
        <p:spPr>
          <a:xfrm>
            <a:off x="964023" y="4748293"/>
            <a:ext cx="7785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2"/>
                </a:solidFill>
              </a:rPr>
              <a:t>W stan ukojenia wprowadził nas trening Edmunda Jacobsona poprowadzony przez P. Ekspert.</a:t>
            </a:r>
          </a:p>
          <a:p>
            <a:r>
              <a:rPr lang="pl-PL" dirty="0">
                <a:solidFill>
                  <a:schemeClr val="tx2"/>
                </a:solidFill>
              </a:rPr>
              <a:t>W dalszej części szkolenia P. dr Agnieszka Lasota przekazała nam wskazówki, jak radzić sobie ze stresem</a:t>
            </a:r>
            <a:endParaRPr lang="en-US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43556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198465" cy="61086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Spotkanie VI </a:t>
            </a:r>
            <a:r>
              <a:rPr lang="pl-PL" sz="1800" b="0" dirty="0"/>
              <a:t>(13.12.2023)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6ED77-2048-C232-9AED-361371D4326F}"/>
              </a:ext>
            </a:extLst>
          </p:cNvPr>
          <p:cNvSpPr txBox="1"/>
          <p:nvPr/>
        </p:nvSpPr>
        <p:spPr>
          <a:xfrm>
            <a:off x="964023" y="2072081"/>
            <a:ext cx="10579228" cy="421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spcAft>
                <a:spcPts val="100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l-PL" b="1" dirty="0"/>
              <a:t>Obecni na nim  członkowie sieci współpracy i samokształcenia wychowawców świetlic zaprezentowali swoje pomysły na rozładowanie stresu.</a:t>
            </a:r>
          </a:p>
          <a:p>
            <a:r>
              <a:rPr lang="pl-PL" dirty="0"/>
              <a:t>Prezentowane były pomysły na zabawy świąteczne i dekoracje sali.</a:t>
            </a:r>
          </a:p>
          <a:p>
            <a:r>
              <a:rPr lang="pl-PL" dirty="0"/>
              <a:t>Przypomniano wypracowane materiały oraz zastanawialiśmy się jak zaprezentować pracę naszej sieci.</a:t>
            </a:r>
          </a:p>
          <a:p>
            <a:r>
              <a:rPr lang="pl-PL" dirty="0"/>
              <a:t>Na tym spotkaniu Sieć Współpracy i Samokształcenia Nauczycieli Wychowawców Świetlic zakończyła swoją działalność. Wszystkie cele założone na spotkaniu diagnostycznym zostały zrealizowane.</a:t>
            </a:r>
          </a:p>
          <a:p>
            <a:r>
              <a:rPr lang="pl-PL" dirty="0">
                <a:solidFill>
                  <a:schemeClr val="accent3"/>
                </a:solidFill>
              </a:rPr>
              <a:t>Wiele uwagi w czasie spotkań Koordynator poświęcała kondycji psychicznej nauczycieli i  dzieci. Przedstawiała ćwiczenia relaksacyjne, zabawy integracyjne, techniki ćwiczące  skupiania uwagi. Dużo rozmawialiśmy także na temat uważności i sposobów jej ćwiczenia.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57423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198465" cy="61086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Spotkania dodatkowe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068BC0-6A07-0E35-D6CD-1C8CB0615791}"/>
              </a:ext>
            </a:extLst>
          </p:cNvPr>
          <p:cNvSpPr txBox="1"/>
          <p:nvPr/>
        </p:nvSpPr>
        <p:spPr>
          <a:xfrm>
            <a:off x="964025" y="2080470"/>
            <a:ext cx="8022958" cy="4522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wsparcia metodycznego koordynator w czasie dodatkowych spotkań: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pomagała w przygotowaniu sprawozdania ze stażu i przygotowaniu się do egzaminu na nauczyciela mianowanego,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wspólnie z Nauczycielkami opracowała ankietę badającą stopień zadowolenia z zajęć świetlicowych,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zbierała pomysły do naszej prezentacji „Świetlicowe inspiracje”,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prezentowała zabawy i ćwiczenia pomagające budować wiarę w siebie,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zachęcała do  ćwiczenia uważności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propagowała literaturę pedagogiczną i psychologiczną.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Dodatkowo Koordynator przygotowywała co dwa miesiące materiały dla uczestników sieci przydatne do pracy z dziećmi. 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2E68D-0D79-EB21-D4B1-CBE8E4BE1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513" y="5024582"/>
            <a:ext cx="2772856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931A2D-7D2E-EA57-14EB-887799651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513" y="3251199"/>
            <a:ext cx="2772856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1553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198465" cy="61086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Wyproacowane materiały </a:t>
            </a:r>
            <a:br>
              <a:rPr lang="pl-PL" dirty="0"/>
            </a:br>
            <a:r>
              <a:rPr lang="pl-PL" dirty="0"/>
              <a:t>i wdrożone działania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068BC0-6A07-0E35-D6CD-1C8CB0615791}"/>
              </a:ext>
            </a:extLst>
          </p:cNvPr>
          <p:cNvSpPr txBox="1"/>
          <p:nvPr/>
        </p:nvSpPr>
        <p:spPr>
          <a:xfrm>
            <a:off x="971550" y="2127636"/>
            <a:ext cx="7306980" cy="3566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Sieć Współpracy i Samokształcenia Nauczycieli Wychowawców Świetlic w czasie swojej działalności wypracowała: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bazę kontaktów członków sieci,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bazę zabaw  integracyjnych i interaktywnych,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bazę linków do stron www przydatnych w pracy,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prezentację „Świetlicowe inspiracje”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padlet dla nauczycieli świetlicy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obszerną dokumentację pracy sieci w formie prezentacji zawierającej informacje na temat pracy sieci.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44629-BD46-7291-DE5A-886E68628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892" y="4802908"/>
            <a:ext cx="3269925" cy="1898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7E6AFC-EEEE-B07A-D5A1-2FA342C17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468" y="3068544"/>
            <a:ext cx="3269925" cy="16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8578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26B5-2F88-BA48-A996-4A13FDFA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ankiet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BDF8F-0AD5-5C43-9EF3-8679B9897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7261" y="2121350"/>
            <a:ext cx="3036477" cy="76182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pl-PL" sz="10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pytanie: Jakie rozwiązanie/pomysły wyniesione z sieci wdrażasz teraz w swojej pracy nauczyciele wskazali, że wdrażają;</a:t>
            </a:r>
            <a:endParaRPr lang="en-US" sz="10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2A119-28D1-B54D-A879-A0DDEC296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1544" y="2861866"/>
            <a:ext cx="3669213" cy="3911907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Sposoby na rozładowanie własnych emocji.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Uczę dzieci radzić sobie ze złością.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Zabawy integracyjne.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Zabawy interaktywne.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Komunikaty dyscyplinujące.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Zabawy przeciw agresji.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Pomysły zabaw ruchowych, plastycznych, relaksacyjnych.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Komunikaty dyscyplinujące, FUO.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Komunikację bardziej wspierającą uczniów.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Zasady współpracy z Rodzicami.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900" dirty="0">
                <a:solidFill>
                  <a:schemeClr val="accent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Planują wdrożyć:</a:t>
            </a:r>
            <a:endParaRPr lang="en-US" sz="900" dirty="0">
              <a:solidFill>
                <a:schemeClr val="accent3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Więcej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technik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relaksacyjnych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w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pracy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z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dziećmi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Bardziej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dbać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swój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komfort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psychiczny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dobrostan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Więcej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rozmawiać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z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dziećmi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o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emocjach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Ćwiczenia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uważności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pl-PL" sz="900" dirty="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Inaczej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zorganizować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przestrzeń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świetlicy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stworzyć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kąciki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wyciszenia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namioty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Rzeczy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których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jeszcze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nie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wprowadziłam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Zabawy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na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dużych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płaszczyznach</a:t>
            </a:r>
            <a:r>
              <a:rPr lang="en-US" sz="9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E5840-ED0D-0349-88F3-4E90A009498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71550" y="2121350"/>
            <a:ext cx="3036477" cy="404216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pytanie: Co było najmocniejszą stroną pracy sieci Nauczyciele odpowiedzieli:</a:t>
            </a:r>
            <a:endParaRPr lang="en-US" sz="18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01285-85FB-FD43-9631-322998389AF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28441" y="2839336"/>
            <a:ext cx="3122694" cy="2556358"/>
          </a:xfrm>
        </p:spPr>
        <p:txBody>
          <a:bodyPr>
            <a:normAutofit/>
          </a:bodyPr>
          <a:lstStyle/>
          <a:p>
            <a:pPr marL="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koordynator – zaangażowana i bardzo empatyczna, ogromna wiedza merytoryczna, profesjonalna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dobry poziom szkoleń,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zaangażowanie niektórych członków sieci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dobór zagadnień, 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feedback, możliwość wymiany doświadczeń,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współpraca z psychologiem p. E. Sygulską, 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materiały przesyłane prze P. Koordynator (padlet)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serdeczna atmosfera,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w trudnych sytuacjach,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9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dużo praktycznych rozwiązań do codziennej pracy.</a:t>
            </a:r>
            <a:endParaRPr lang="en-US" sz="9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20E658-15B8-6C4B-A736-3D894774670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122922"/>
            <a:ext cx="3280733" cy="92121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pl-PL" sz="10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pytanie: Czy widzisz jakieś wartości dodane związane z Twoim udziałem w pracach sieci – np. związane z rozwojem osobistym, kontaktami itp. Nauczyciele wskazali, jako wartość dodaną:</a:t>
            </a:r>
            <a:endParaRPr lang="en-US" sz="10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52F621-1B1F-5E49-939F-12BD1A0FD52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01167" y="3146446"/>
            <a:ext cx="3493086" cy="1942138"/>
          </a:xfrm>
        </p:spPr>
        <p:txBody>
          <a:bodyPr>
            <a:normAutofit fontScale="62500" lnSpcReduction="20000"/>
          </a:bodyPr>
          <a:lstStyle/>
          <a:p>
            <a:pPr marL="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Zwracam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większą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uwagę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siebie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swoje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potrzeby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Poszerzyłam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swoje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kontakty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Nabyłam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nowych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umiejętności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poprzez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szkolenia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Stosuję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regularnie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techniki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relaksacyjne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Dostałam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psychiczne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Stosuję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rady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p.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dotycząci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dbania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siebie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budowania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pozytywnej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samooceny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50C3FA-D20D-3049-9C7F-6F37D4E022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algn="l"/>
            <a:fld id="{294A09A9-5501-47C1-A89A-A340965A2BE2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6C2E9-058C-58E2-C53C-9C99A2C1B641}"/>
              </a:ext>
            </a:extLst>
          </p:cNvPr>
          <p:cNvSpPr txBox="1"/>
          <p:nvPr/>
        </p:nvSpPr>
        <p:spPr>
          <a:xfrm>
            <a:off x="5905499" y="685202"/>
            <a:ext cx="5939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</a:t>
            </a:r>
            <a:r>
              <a:rPr lang="pl-PL" sz="18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szkolenia prowadzone przez Ekspertów</a:t>
            </a: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zostały bardzo wysoko ocenione przez uczestników.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48341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9642AB-635B-9C7E-FA2E-FDD69FE01EA4}"/>
              </a:ext>
            </a:extLst>
          </p:cNvPr>
          <p:cNvSpPr txBox="1"/>
          <p:nvPr/>
        </p:nvSpPr>
        <p:spPr>
          <a:xfrm>
            <a:off x="1233170" y="3460459"/>
            <a:ext cx="8783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Zapraszamy do udziału w pracy sieci współpracy </a:t>
            </a:r>
            <a:br>
              <a:rPr lang="pl-PL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samokształcenia w następnej edycji!</a:t>
            </a:r>
          </a:p>
          <a:p>
            <a:pPr marL="0" indent="0">
              <a:spcAft>
                <a:spcPts val="800"/>
              </a:spcAft>
              <a:buNone/>
            </a:pPr>
            <a:endParaRPr lang="en-US" sz="3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3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Koordynator sieci </a:t>
            </a:r>
            <a:endParaRPr lang="en-US" sz="3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3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			</a:t>
            </a:r>
            <a:r>
              <a:rPr lang="pl-PL" sz="32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Marta </a:t>
            </a:r>
            <a:r>
              <a:rPr lang="pl-PL" sz="3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Kaczmarska</a:t>
            </a:r>
            <a:endParaRPr lang="en-US" sz="32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7736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EB1D7F-284F-6F46-99FA-EBB8ED69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</p:spPr>
        <p:txBody>
          <a:bodyPr/>
          <a:lstStyle/>
          <a:p>
            <a:r>
              <a:rPr lang="pl-PL" dirty="0"/>
              <a:t>Podziękowania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9642AB-635B-9C7E-FA2E-FDD69FE01EA4}"/>
              </a:ext>
            </a:extLst>
          </p:cNvPr>
          <p:cNvSpPr txBox="1"/>
          <p:nvPr/>
        </p:nvSpPr>
        <p:spPr>
          <a:xfrm>
            <a:off x="1233170" y="2464523"/>
            <a:ext cx="622464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Bardzo serdecznie pragnę podziękować wszystkim Nauczycielom uczestniczącym w pracy sieci </a:t>
            </a:r>
            <a:b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2023 roku. </a:t>
            </a:r>
            <a:endParaRPr lang="en-US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Dziękuję za kreatywność, zaangażowanie, dzielenie się doświadczeniami, cenne uwagi i serdeczną atmosferę podczas spotkań. </a:t>
            </a:r>
            <a:endParaRPr lang="en-US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zobaczenia w nowej edycji sieci w 2024 r.</a:t>
            </a:r>
            <a:endParaRPr lang="en-US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KOORDYNATOR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57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sieci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1549" y="2289363"/>
            <a:ext cx="5473496" cy="2795232"/>
          </a:xfrm>
        </p:spPr>
        <p:txBody>
          <a:bodyPr/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Swój udział w pracy sieci zadeklarowało 14 nauczycieli, w tym 7 nauczycielek z poprzedniej edycji.</a:t>
            </a:r>
            <a:endParaRPr lang="en-US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wrześniu do sieci dołączył nauczyciel z ZSP nr 2, w związku z czym sieć liczyła 15 osób.</a:t>
            </a:r>
            <a:endParaRPr lang="en-US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F26C94-6BF5-6034-0ADB-06C19F7BD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126416"/>
              </p:ext>
            </p:extLst>
          </p:nvPr>
        </p:nvGraphicFramePr>
        <p:xfrm>
          <a:off x="6871283" y="266667"/>
          <a:ext cx="4202185" cy="50603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641519">
                  <a:extLst>
                    <a:ext uri="{9D8B030D-6E8A-4147-A177-3AD203B41FA5}">
                      <a16:colId xmlns:a16="http://schemas.microsoft.com/office/drawing/2014/main" val="187047777"/>
                    </a:ext>
                  </a:extLst>
                </a:gridCol>
                <a:gridCol w="1560666">
                  <a:extLst>
                    <a:ext uri="{9D8B030D-6E8A-4147-A177-3AD203B41FA5}">
                      <a16:colId xmlns:a16="http://schemas.microsoft.com/office/drawing/2014/main" val="3054215512"/>
                    </a:ext>
                  </a:extLst>
                </a:gridCol>
              </a:tblGrid>
              <a:tr h="42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Nazwa szkoły /numer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Ilość osób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8996384"/>
                  </a:ext>
                </a:extLst>
              </a:tr>
              <a:tr h="42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SP nr 29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>
                          <a:effectLst/>
                        </a:rPr>
                        <a:t>2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2161758"/>
                  </a:ext>
                </a:extLst>
              </a:tr>
              <a:tr h="42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SP im. Św. W. Pallotiego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>
                          <a:effectLst/>
                        </a:rPr>
                        <a:t>1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3888059"/>
                  </a:ext>
                </a:extLst>
              </a:tr>
              <a:tr h="42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SP nr 48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2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902274"/>
                  </a:ext>
                </a:extLst>
              </a:tr>
              <a:tr h="42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SP nr 36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>
                          <a:effectLst/>
                        </a:rPr>
                        <a:t>4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259762"/>
                  </a:ext>
                </a:extLst>
              </a:tr>
              <a:tr h="42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SP nr 113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>
                          <a:effectLst/>
                        </a:rPr>
                        <a:t>1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2604522"/>
                  </a:ext>
                </a:extLst>
              </a:tr>
              <a:tr h="42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SP nr 111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>
                          <a:effectLst/>
                        </a:rPr>
                        <a:t>1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001824"/>
                  </a:ext>
                </a:extLst>
              </a:tr>
              <a:tr h="42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SP nr 106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>
                          <a:effectLst/>
                        </a:rPr>
                        <a:t>1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215994"/>
                  </a:ext>
                </a:extLst>
              </a:tr>
              <a:tr h="42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SP nr 67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>
                          <a:effectLst/>
                        </a:rPr>
                        <a:t>1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240372"/>
                  </a:ext>
                </a:extLst>
              </a:tr>
              <a:tr h="42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>
                          <a:effectLst/>
                        </a:rPr>
                        <a:t>SP nr 62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0" dirty="0">
                          <a:effectLst/>
                        </a:rPr>
                        <a:t>1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213549"/>
                  </a:ext>
                </a:extLst>
              </a:tr>
              <a:tr h="42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kern="1200" dirty="0">
                          <a:solidFill>
                            <a:schemeClr val="lt1"/>
                          </a:solidFill>
                          <a:effectLst/>
                        </a:rPr>
                        <a:t>ZSP nr 2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100" b="0" dirty="0">
                          <a:effectLst/>
                        </a:rPr>
                        <a:t>1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4834363"/>
                  </a:ext>
                </a:extLst>
              </a:tr>
              <a:tr h="421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Razem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l-PL" sz="1400" b="1" dirty="0">
                          <a:effectLst/>
                        </a:rPr>
                        <a:t>15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573451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866B53E-E42A-B272-76B1-104973516B9C}"/>
              </a:ext>
            </a:extLst>
          </p:cNvPr>
          <p:cNvSpPr txBox="1"/>
          <p:nvPr/>
        </p:nvSpPr>
        <p:spPr>
          <a:xfrm>
            <a:off x="2835479" y="5718097"/>
            <a:ext cx="78185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Aktywność członków sieci  była bardzo różna. Od pełnego zaangażowania po udział w 3 spotkaniach.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198465" cy="61086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Diagnoza i określenie celów </a:t>
            </a:r>
            <a:r>
              <a:rPr lang="pl-PL" sz="1800" b="0" dirty="0"/>
              <a:t>(13.04.2023, LiveWebinar)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068BC0-6A07-0E35-D6CD-1C8CB0615791}"/>
              </a:ext>
            </a:extLst>
          </p:cNvPr>
          <p:cNvSpPr txBox="1"/>
          <p:nvPr/>
        </p:nvSpPr>
        <p:spPr>
          <a:xfrm>
            <a:off x="964023" y="2231472"/>
            <a:ext cx="9873842" cy="388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Uczestnicy zostali zapoznani z założeniami i organizacją pracy sieci (prezentacja). Koordynator zwróciła uwagę, że sieć współpracy i samokształcenia daje możliwości skorzystania ze wsparcia merytorycznego i metodycznego, a poprzez wymianę „dobrych praktyk” pozwala poznać i skorzystać z rozwiązań, które zostały już wdrożone i sprawdzone. Uczestniczki spotkania podzieliły się swoimi doświadczeniami pracy w sieci z nowymi koleżankami.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Następnie uczestnicy sieci przedstawiali się i opowiadali o sobie. Do ćwiczenia integracyjnego wykorzystano zabawy „Kto tak jak ja”, „Kwiatek” „Moje imię”  . 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Przeprowadzono kilka zabaw integracyjnych (wizytówka, jestem jak … moje marzenie), które miały na celu lepsze poznanie się uczestników sieci. 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198465" cy="61086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Diagnoza i określenie celów </a:t>
            </a:r>
            <a:r>
              <a:rPr lang="pl-PL" sz="1800" b="0" dirty="0"/>
              <a:t>(13.04.2023, LiveWebinar)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6E6AF-7B17-6470-DB15-D198707BCE1B}"/>
              </a:ext>
            </a:extLst>
          </p:cNvPr>
          <p:cNvSpPr txBox="1"/>
          <p:nvPr/>
        </p:nvSpPr>
        <p:spPr>
          <a:xfrm>
            <a:off x="964023" y="2127585"/>
            <a:ext cx="10477849" cy="5763116"/>
          </a:xfrm>
          <a:prstGeom prst="rect">
            <a:avLst/>
          </a:prstGeom>
          <a:noFill/>
        </p:spPr>
        <p:txBody>
          <a:bodyPr wrap="square" numCol="2" spcCol="252000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Dokonana diagnoza potrzeb członków wskazała na ich różnorodne  potrzeby. Zaproponowane zostały następujące tematy: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Kontynuacja tematów związanych z zaburzeniami emocji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Pomysły na zabawy wyciszające emocje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Praca z dzieckiem mającym zachowania aspołeczne 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Pomysły na zabawy wyciszające emocje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Ustalono, że nasze działania będą skupiać się wokół tematu: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Podniesienie kompetencji w zakresie pracy </a:t>
            </a:r>
            <a:br>
              <a:rPr lang="pl-PL" sz="18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emocjami. Radzenie sobie ze złością, gniewem, wycofaniem i lękiem u dzieci.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Określone zostały  cele szczegółowe:</a:t>
            </a:r>
            <a:endParaRPr lang="en-US" sz="1800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Podniesienie umiejętności stosowania technik relaksacyjnych.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Poznanie gier i zabaw sprzyjających rozwojowi kompetencji społecznych.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Poszerzenie wiedzy nt. „trudnych” emocji.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Poznanie sposobów na budowanie wiary w siebie i pozytywnej samooceny.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6721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198465" cy="61086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Spotkanie I </a:t>
            </a:r>
            <a:r>
              <a:rPr lang="pl-PL" sz="1800" b="0" dirty="0"/>
              <a:t>(18.05.2023)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068BC0-6A07-0E35-D6CD-1C8CB0615791}"/>
              </a:ext>
            </a:extLst>
          </p:cNvPr>
          <p:cNvSpPr txBox="1"/>
          <p:nvPr/>
        </p:nvSpPr>
        <p:spPr>
          <a:xfrm>
            <a:off x="964023" y="2055303"/>
            <a:ext cx="10645629" cy="525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Naszym Ekspertem był Pan Mirosław Barć.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trakcie spotkania Ekspert zaprezentował ciekawe sposoby na zainteresowanie dzieci różnymi aktywnościami, które można prowadzić w świetlicy. Przedstawił pomysły dotyczące: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aktywności fizycznej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odpoczynku – strefy ciszy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 plastycznych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działań proekologicznych.  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Poznaliśmy zentagle, stworki z pomponów, sposoby filcowania i rysunki tematyczne.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Ciekawą propozycją było wykorzystanie canvy do przygotowania kart pracy dla uczniów.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Następnie P. Mirosław Barć opowiedział o swoich sposobach na kształtowanie postaw empatii i odpowiedzialności.  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Poznałyśmy także ciekawe pomysły na działania proekologiczne np. założenie hotelu dla owadów.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463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198465" cy="61086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Spotkanie II </a:t>
            </a:r>
            <a:r>
              <a:rPr lang="pl-PL" sz="1800" b="0" dirty="0"/>
              <a:t>(15.06.2023)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068BC0-6A07-0E35-D6CD-1C8CB0615791}"/>
              </a:ext>
            </a:extLst>
          </p:cNvPr>
          <p:cNvSpPr txBox="1"/>
          <p:nvPr/>
        </p:nvSpPr>
        <p:spPr>
          <a:xfrm>
            <a:off x="964023" y="2080470"/>
            <a:ext cx="8825218" cy="5046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Spotkanie, nt.  Pomysły na prace na zakończenie i podsumowanie roku, prowadziła koordynator na platformie LiveWebinar.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Uczestniczki przedstawiły swoje wdrożenia pomysłów przedstawionych przez p. Mirosława ( na poprzednim spotkaniu). Największym zainteresowaniem cieszyły się zabawy ruchowe, a także namioty wyciszające i kąciki wyciszenia. Zastosowały także Bouncy Balls - do oceny głośności w sali  świetlicowej oraz pomysły ze strony Rysuję dla moich uczniów.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Uczestniczki wymieniły pomysły na prace plastyczne związane z zakończeniem roku szkolnego. Zaprezentowane zostały materiały, które pomogą podsumować rok szkolny.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Rozmawiałyśmy także o naszych zawodowych sukcesach. Coraz trudniej jest aktywizować dzieci i zatrzymać ich uwagę. Planowałyśmy działania na następny rok.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1" descr="Obraz zawierający tekst, zrzut ekranu, diagram, Czcionka&#10;&#10;Opis wygenerowany automatycznie">
            <a:extLst>
              <a:ext uri="{FF2B5EF4-FFF2-40B4-BE49-F238E27FC236}">
                <a16:creationId xmlns:a16="http://schemas.microsoft.com/office/drawing/2014/main" id="{63D9798D-A840-4562-F823-95A3F5241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009" y="3429000"/>
            <a:ext cx="2070100" cy="242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1784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198465" cy="61086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Spotkanie III </a:t>
            </a:r>
            <a:r>
              <a:rPr lang="pl-PL" sz="1800" b="0" dirty="0"/>
              <a:t>(28.09.2023)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068BC0-6A07-0E35-D6CD-1C8CB0615791}"/>
              </a:ext>
            </a:extLst>
          </p:cNvPr>
          <p:cNvSpPr txBox="1"/>
          <p:nvPr/>
        </p:nvSpPr>
        <p:spPr>
          <a:xfrm>
            <a:off x="964023" y="2055304"/>
            <a:ext cx="9888704" cy="350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spcAft>
                <a:spcPts val="100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l-PL" b="1" dirty="0"/>
              <a:t>Pani Emilia Sygulska mówiła nt. „Budowania wiary w siebie i pozytywnej samooceny kluczem do pokonania złych emocji”.</a:t>
            </a:r>
            <a:endParaRPr lang="en-US" b="1" dirty="0"/>
          </a:p>
          <a:p>
            <a:r>
              <a:rPr lang="pl-PL" dirty="0"/>
              <a:t>Jako wprowadzenie do tematu P. Ekspert przedstawiła Raport Młode Głowy mówiący o zdrowiu psychicznym, poczuciu własnej wartości i sprawczości u młodych ludzi.Raport bardzo krytycznie ocenia kondycję młodego pokolenia. Wskazuje na duże problemy w funkcjonowaniu psychicznym i społecznym. Ważna rolę w budowaniu odporności psychicznej pełni szkoła, a Nauczyciele są osobami, które bardzo często udzielają młodym ludziom wsparcia. Pani Ekspert omówiła czynniki chroniące oraz wskazała na rolę samospełniającej się przepowiedni. Przypomniała technikę przyłapywania na dobrym w kontekście cyklu budującego i niszczącego.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8789E-4EFD-B200-135D-DA960FF15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094" y="5131891"/>
            <a:ext cx="2560028" cy="1447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1C902-F94A-0055-873C-D1EC33F8481D}"/>
              </a:ext>
            </a:extLst>
          </p:cNvPr>
          <p:cNvSpPr txBox="1"/>
          <p:nvPr/>
        </p:nvSpPr>
        <p:spPr>
          <a:xfrm>
            <a:off x="964023" y="5228378"/>
            <a:ext cx="786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Następnie tworzyłyśmy pochwały i brzydkie pochwały.</a:t>
            </a:r>
            <a:r>
              <a:rPr lang="pl-PL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Przypomniałyśmy komunikaty dyscyplinujące FUO. Dyskutowałyśmy nt. złotej proporcji w wychowaniu.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6106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198465" cy="610863"/>
          </a:xfrm>
        </p:spPr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dirty="0"/>
              <a:t>Spotkanie IV </a:t>
            </a:r>
            <a:r>
              <a:rPr lang="pl-PL" sz="1800" b="0" dirty="0"/>
              <a:t>(21.10.2023)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068BC0-6A07-0E35-D6CD-1C8CB0615791}"/>
              </a:ext>
            </a:extLst>
          </p:cNvPr>
          <p:cNvSpPr txBox="1"/>
          <p:nvPr/>
        </p:nvSpPr>
        <p:spPr>
          <a:xfrm>
            <a:off x="964023" y="2127636"/>
            <a:ext cx="9873842" cy="390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1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potkaliśmy  się P. Ekspert Emilią Sygulską, aby pracować z trudnymi emocjami. </a:t>
            </a:r>
            <a:endParaRPr lang="en-US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Celem spotkania było podniesienie kompetencji w zakresie pracy z uczniami przejawiającymi  stany lękowe, wycofania i pobudzenia.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dyskusji ustaliłyśmy, że nasze emocje mają kluczowy wpływ na działanie dzieci, stąd zrodziła się dyskusja nt. naszego wypalenia zawodowego.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Ekspert uświadomiła nam, że nie można kształtować i rozwijać inteligencji emocjonalnej, jeżeli sami nie potrafimy panować nad emocjami. Rozmawiałyśmy o sposobach na pokonywanie stresu.</a:t>
            </a:r>
            <a:endParaRPr lang="pl-PL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8B256-1AC6-E1D5-2B45-1938BB90C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36" y="4890837"/>
            <a:ext cx="2398712" cy="1689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900374-CE2E-5B97-3228-0FD1D1C6F683}"/>
              </a:ext>
            </a:extLst>
          </p:cNvPr>
          <p:cNvSpPr txBox="1"/>
          <p:nvPr/>
        </p:nvSpPr>
        <p:spPr>
          <a:xfrm>
            <a:off x="964023" y="5084185"/>
            <a:ext cx="8112166" cy="1581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dalszej części warsztatów poznaliśmy sposoby na lęk, smutek i wycofanie. Jak pracować z dzieckiem i budować jego pozytywną samoocenę.</a:t>
            </a:r>
            <a:endParaRPr lang="pl-PL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Poznałyśmy nowe zabawy integracyjne i zabawy interaktywne.</a:t>
            </a: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8817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annual presentation" id="{C1063DDD-BD45-4B17-8F67-69F4620CFA80}" vid="{EE925AA1-D437-4402-9126-83C3949115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C8E66C-AC30-44BA-8882-3290DF968F1F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6EBEE06-2B28-4E77-9CB6-A74873B39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446DA3-37A7-4516-A4F6-8B99D0D312B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0cb1e24-a0e2-4a4c-9340-733297c9cd7c}" enabled="1" method="Privileged" siteId="{db1e96a8-a3da-442a-930b-235cac24cd5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{5D0C2A15-A185-458E-AC7F-198B9AF65F3D}tf78853419_win32</Template>
  <TotalTime>206</TotalTime>
  <Words>1593</Words>
  <Application>Microsoft Office PowerPoint</Application>
  <PresentationFormat>Panoramiczny</PresentationFormat>
  <Paragraphs>169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Franklin Gothic Demi</vt:lpstr>
      <vt:lpstr>Symbol</vt:lpstr>
      <vt:lpstr>Wingdings</vt:lpstr>
      <vt:lpstr>Theme1</vt:lpstr>
      <vt:lpstr>SPRAWOZDANIE Z DZIAŁALNOŚCI SECI WSPÓŁPRACY I SAMOKSZTAŁCENIA NAUCZYCIELI WYCHOWAWCÓW ŚWIETLIC</vt:lpstr>
      <vt:lpstr>Podziękowania</vt:lpstr>
      <vt:lpstr>Struktura sieci</vt:lpstr>
      <vt:lpstr>Diagnoza i określenie celów (13.04.2023, LiveWebinar)</vt:lpstr>
      <vt:lpstr>Diagnoza i określenie celów (13.04.2023, LiveWebinar)</vt:lpstr>
      <vt:lpstr>Spotkanie I (18.05.2023)</vt:lpstr>
      <vt:lpstr>Spotkanie II (15.06.2023)</vt:lpstr>
      <vt:lpstr>Spotkanie III (28.09.2023)</vt:lpstr>
      <vt:lpstr>Spotkanie IV (21.10.2023)</vt:lpstr>
      <vt:lpstr>Spotkanie V (16.11.2023)</vt:lpstr>
      <vt:lpstr>Spotkanie VI (13.12.2023)</vt:lpstr>
      <vt:lpstr>Spotkania dodatkowe</vt:lpstr>
      <vt:lpstr>Wyproacowane materiały  i wdrożone działania</vt:lpstr>
      <vt:lpstr>Wyniki ankiet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DZIAŁALNOŚCI SECI WSPÓŁPRACY I SAMOKSZTAŁCENIA NAUCZYCIELI WYCHOWAWCÓW ŚWIETLIC</dc:title>
  <dc:creator>Kaczmarski, Mariusz P SPOLSKA-STD/EC/1</dc:creator>
  <cp:lastModifiedBy>Małgorzata Cyrson</cp:lastModifiedBy>
  <cp:revision>8</cp:revision>
  <dcterms:created xsi:type="dcterms:W3CDTF">2024-01-13T13:24:36Z</dcterms:created>
  <dcterms:modified xsi:type="dcterms:W3CDTF">2024-02-12T13:15:44Z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